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835" r:id="rId2"/>
    <p:sldId id="836" r:id="rId3"/>
    <p:sldId id="837" r:id="rId4"/>
    <p:sldId id="767" r:id="rId5"/>
    <p:sldId id="766" r:id="rId6"/>
    <p:sldId id="666" r:id="rId7"/>
    <p:sldId id="768" r:id="rId8"/>
    <p:sldId id="664" r:id="rId9"/>
    <p:sldId id="844" r:id="rId10"/>
    <p:sldId id="838" r:id="rId11"/>
    <p:sldId id="839" r:id="rId12"/>
    <p:sldId id="770" r:id="rId13"/>
    <p:sldId id="769" r:id="rId14"/>
    <p:sldId id="654" r:id="rId15"/>
    <p:sldId id="771" r:id="rId16"/>
    <p:sldId id="658" r:id="rId17"/>
    <p:sldId id="667" r:id="rId18"/>
    <p:sldId id="772" r:id="rId19"/>
    <p:sldId id="845" r:id="rId20"/>
    <p:sldId id="840" r:id="rId21"/>
    <p:sldId id="578" r:id="rId22"/>
    <p:sldId id="841" r:id="rId23"/>
    <p:sldId id="773" r:id="rId24"/>
    <p:sldId id="774" r:id="rId25"/>
    <p:sldId id="663" r:id="rId26"/>
    <p:sldId id="672" r:id="rId27"/>
    <p:sldId id="668" r:id="rId28"/>
    <p:sldId id="776" r:id="rId29"/>
    <p:sldId id="775" r:id="rId30"/>
    <p:sldId id="657" r:id="rId31"/>
    <p:sldId id="846" r:id="rId32"/>
    <p:sldId id="842" r:id="rId33"/>
    <p:sldId id="655" r:id="rId34"/>
    <p:sldId id="659" r:id="rId35"/>
    <p:sldId id="660" r:id="rId36"/>
    <p:sldId id="662" r:id="rId37"/>
    <p:sldId id="661" r:id="rId38"/>
    <p:sldId id="669" r:id="rId39"/>
    <p:sldId id="777" r:id="rId40"/>
    <p:sldId id="847" r:id="rId41"/>
    <p:sldId id="858" r:id="rId42"/>
    <p:sldId id="843" r:id="rId43"/>
    <p:sldId id="854" r:id="rId44"/>
    <p:sldId id="859" r:id="rId45"/>
    <p:sldId id="853" r:id="rId46"/>
    <p:sldId id="856" r:id="rId47"/>
    <p:sldId id="855" r:id="rId48"/>
    <p:sldId id="857" r:id="rId49"/>
    <p:sldId id="949" r:id="rId50"/>
    <p:sldId id="948" r:id="rId51"/>
    <p:sldId id="848" r:id="rId52"/>
    <p:sldId id="670" r:id="rId53"/>
    <p:sldId id="674" r:id="rId54"/>
    <p:sldId id="673" r:id="rId55"/>
    <p:sldId id="851" r:id="rId56"/>
    <p:sldId id="850" r:id="rId57"/>
    <p:sldId id="683" r:id="rId58"/>
    <p:sldId id="682" r:id="rId59"/>
    <p:sldId id="692" r:id="rId60"/>
    <p:sldId id="693" r:id="rId61"/>
    <p:sldId id="694" r:id="rId62"/>
    <p:sldId id="686" r:id="rId63"/>
    <p:sldId id="695" r:id="rId64"/>
    <p:sldId id="696" r:id="rId65"/>
    <p:sldId id="697" r:id="rId66"/>
    <p:sldId id="698" r:id="rId67"/>
    <p:sldId id="699" r:id="rId68"/>
    <p:sldId id="701" r:id="rId69"/>
    <p:sldId id="702" r:id="rId70"/>
    <p:sldId id="703" r:id="rId71"/>
    <p:sldId id="860" r:id="rId72"/>
    <p:sldId id="779" r:id="rId73"/>
    <p:sldId id="780" r:id="rId74"/>
    <p:sldId id="862" r:id="rId75"/>
    <p:sldId id="861" r:id="rId76"/>
    <p:sldId id="713" r:id="rId77"/>
    <p:sldId id="714" r:id="rId78"/>
    <p:sldId id="863" r:id="rId79"/>
    <p:sldId id="711" r:id="rId80"/>
    <p:sldId id="738" r:id="rId81"/>
    <p:sldId id="739" r:id="rId82"/>
    <p:sldId id="717" r:id="rId83"/>
    <p:sldId id="718" r:id="rId84"/>
    <p:sldId id="719" r:id="rId85"/>
    <p:sldId id="722" r:id="rId86"/>
    <p:sldId id="723" r:id="rId87"/>
    <p:sldId id="721" r:id="rId88"/>
    <p:sldId id="724" r:id="rId89"/>
    <p:sldId id="725" r:id="rId90"/>
    <p:sldId id="745" r:id="rId91"/>
    <p:sldId id="746" r:id="rId92"/>
    <p:sldId id="864" r:id="rId93"/>
    <p:sldId id="726" r:id="rId94"/>
    <p:sldId id="742" r:id="rId95"/>
    <p:sldId id="743" r:id="rId96"/>
    <p:sldId id="744" r:id="rId97"/>
    <p:sldId id="781" r:id="rId98"/>
    <p:sldId id="747" r:id="rId99"/>
    <p:sldId id="86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74383" autoAdjust="0"/>
  </p:normalViewPr>
  <p:slideViewPr>
    <p:cSldViewPr snapToGrid="0">
      <p:cViewPr varScale="1">
        <p:scale>
          <a:sx n="85" d="100"/>
          <a:sy n="85" d="100"/>
        </p:scale>
        <p:origin x="15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A548D-8DED-4163-A3E9-7C60D767B3D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70455-E841-4C86-BF49-53BA18205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28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5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0×8^9+ 0×8^8+ 3×8^7+ 3×8^6+ 3×8^5+ 3×8^8+ 2×8^3+ 1×8^2+ 3×8^1+ 1×8^0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61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0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0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3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Eastern Arabic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Bengali–Assamese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Malayalam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 numerals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numerals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49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07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6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4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3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2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80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13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(30302131)₁₆ = (3 × 16⁷) + (0 × 16⁶) + (3 × 16⁵) + (0 × 16⁴) + (2 × 16³) + (1 × 16²) + (3 × 16¹) + (1 × 16⁰) = (808460593)₁₀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79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0×16^9+ 0×16^16+ 3×16^7+ 3×16^6+ 10×16^5+ 3×16^16+ 9×16^3+ 1×16^2+ 3×16^1+ 1×16^0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(30A09131)₁₆ = (3 × 16⁷) + (0 × 16⁶) + (10 × 16⁵) + (0 × 16⁴) + (9 × 16³) + (1 × 16²) + (3 × 16¹) + (1 × 16⁰) = (815829297)₁₀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8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63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71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25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90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0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2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55*64^7+26*64^6+0*64^5+63*64^4+29*64^3+53*64^2+7*64^1+62*64^0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1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30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80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32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2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5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53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00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08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8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93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018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561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91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1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99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41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3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83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2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1*4^7+1*4^5+2*4^3+3*4^2+1*4^0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14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62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54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3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00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43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73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5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55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1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3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7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53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23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791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396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5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95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7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69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12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87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38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4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E571-BA76-4543-BF11-D4869E8AF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B6234-A88F-4EFE-BBC0-8469D4EF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C3D2B-F32A-402F-A3F8-7C550A7F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EED61-5FB1-4BB3-BF61-C66B00A3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0A67-B51E-4F58-A231-ACAC624D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1E65-F365-451A-BFB0-5E856342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5511F-9153-475E-B0EC-57542539D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2193-B929-4E90-970A-17F52862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4428-68DB-4974-80C5-A0667C7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6C1C-D2E5-492A-95D9-E2E1DCE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0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DD5F2-0120-49A7-BBE6-67A5B4DA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17195-33DB-471D-8A10-0FC46930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B888-CB99-4912-90F3-B74E3F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4A35-3673-4B00-BA12-ED71C568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79B6-8054-4C2F-B137-173624A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A2A0-B1C6-4D00-9F24-7E8D59FA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C4CF-1E6E-4292-8086-3F0823F6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155ED-BF8E-4F8B-82EC-62097B2C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9F97-FDEC-4D36-BC96-DD3ED40C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9AD4-A6C3-4DE2-A128-205D3773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88A9-1A7C-4374-966D-2BE75C4F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843BE-161D-4DA3-8371-00F5F83F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613E6-C7BF-4083-ADCF-B1BB2BE7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746AC-69A4-4F98-890E-523A0178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B2E1-5CDC-4C3D-A229-E70E212C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D3C3-C01E-4229-AB30-7D3CBE90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0B12-922B-42A6-A706-91A2E0E70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4A312-81F0-42A5-A8C5-4ABE29520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50A68-B9F9-4829-BA03-58DC70BE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EF90-1C6F-4642-A153-51B4D678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5739A-0A36-469B-B3E8-657F6BA4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6868-4305-4E37-A474-18F72E4B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AB27-CC3D-4A63-A71A-D8F347ADC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7C8C2-1EEB-467C-8C2F-82DBD376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2A405-ABFF-4487-9206-D17D27D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A463E-0D45-495B-AC2D-64089D410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B549-1436-49D8-9E2A-2B85452E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AC239-5068-4F44-8854-1B419B09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068F7-AFC9-4A5A-B0C5-BE64E28F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3D02-4088-4293-AAD1-4E531677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5E31-04AD-4B35-8A7F-52B660FA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9563E-1656-4C49-9DDF-FE569EF0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AEC40-DC04-410F-BAD6-55BE72D7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2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6D216-0B6D-4C2E-B54B-06499A61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B9140-DB3A-4B6A-B998-817FE8A8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C9B16-3941-458B-804A-F1CF9FD3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70A2-D547-423F-B592-0022301F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06E0-2F1B-4528-9268-3CA4567E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0110E-F7D1-4EF2-A9A3-3A0D59ADE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D65A-3DD9-4084-B896-CB74EAFC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45BC1-D67C-4388-8037-97AF9096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77774-01DA-49CB-ABAB-482A7B8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2C87-220A-4A9C-9A34-D254F35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B216-B701-4FC3-8D52-1986531FE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37DB9-562A-4D3D-947F-8D7FBAD97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367FF-B691-41D0-A907-86F3D992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F1CD-EE2B-468D-8A36-CF50343E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B765E-16CE-465F-A39D-ABEA222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EAEF0-1EA7-4CE2-8F66-F5F5B236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567D-547A-4005-A584-AFEE278A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1A94-B31F-40DE-B627-9324236B3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9631F-6663-4542-B89F-87EE25BD08CF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AB182-ED01-4F85-837D-32F73C3C5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A96A-5B6B-48CD-BD96-1D4DA271B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3455-B200-45FA-B3AD-E9D248462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Common 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Octal | Base-8 | Radix-8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(0,1,2,3,4,5,6,7)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6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36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2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28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57,508,953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54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3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15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2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6DCAEA3-40A3-424C-B3A3-011C1E9E068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4283824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DAD9C595-A696-457B-88DC-6A8CDA793DEE}"/>
              </a:ext>
            </a:extLst>
          </p:cNvPr>
          <p:cNvSpPr/>
          <p:nvPr/>
        </p:nvSpPr>
        <p:spPr>
          <a:xfrm>
            <a:off x="4490671" y="2330456"/>
            <a:ext cx="1602313" cy="1555744"/>
          </a:xfrm>
          <a:prstGeom prst="ellipse">
            <a:avLst/>
          </a:prstGeom>
          <a:solidFill>
            <a:srgbClr val="FF8F8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Radix-8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vs.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Segoe UI Light (Headings)"/>
              </a:rPr>
              <a:t>Radix-2</a:t>
            </a:r>
          </a:p>
        </p:txBody>
      </p:sp>
    </p:spTree>
    <p:extLst>
      <p:ext uri="{BB962C8B-B14F-4D97-AF65-F5344CB8AC3E}">
        <p14:creationId xmlns:p14="http://schemas.microsoft.com/office/powerpoint/2010/main" val="309127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octal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90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| Base-2 | Radix-2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Decimal | Base-10 | Radix-10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(0,1,3,4,5,6,7,9)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1A1FF3-A36F-469A-A859-9965CF51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833603"/>
            <a:ext cx="7448550" cy="51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7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70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3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696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71045" cy="2635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1490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30,302,131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30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34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1E81D9A-B809-47BF-840D-52183DDA9B00}"/>
              </a:ext>
            </a:extLst>
          </p:cNvPr>
          <p:cNvGraphicFramePr>
            <a:graphicFrameLocks noGrp="1"/>
          </p:cNvGraphicFramePr>
          <p:nvPr/>
        </p:nvGraphicFramePr>
        <p:xfrm>
          <a:off x="0" y="247777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564C2F-71D6-4BD0-BCD0-535396B1488E}"/>
              </a:ext>
            </a:extLst>
          </p:cNvPr>
          <p:cNvGraphicFramePr>
            <a:graphicFrameLocks noGrp="1"/>
          </p:cNvGraphicFramePr>
          <p:nvPr/>
        </p:nvGraphicFramePr>
        <p:xfrm>
          <a:off x="0" y="4772660"/>
          <a:ext cx="12198032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2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9EC79F64-ABA5-445F-91E1-289D5B05629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2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2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3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30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30480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12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55544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2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you know how to count in decimal!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91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Hexadecimal | Base-16 | Radix-16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(0,1,3,4,5,6,7,9,A,B,C,D,E,F)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18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914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02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A×16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815,829,297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1A025E2-D4B7-4402-B906-CACEF2222D65}"/>
              </a:ext>
            </a:extLst>
          </p:cNvPr>
          <p:cNvSpPr/>
          <p:nvPr/>
        </p:nvSpPr>
        <p:spPr>
          <a:xfrm>
            <a:off x="2450930" y="5238234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</a:rPr>
              <a:t>A = (9 + 1) = (10)</a:t>
            </a:r>
            <a:r>
              <a:rPr lang="en-US" sz="4400" baseline="-25000" dirty="0">
                <a:latin typeface="Segoe UI Light (Headings)"/>
              </a:rPr>
              <a:t>10</a:t>
            </a:r>
            <a:r>
              <a:rPr lang="en-US" sz="4400" dirty="0">
                <a:latin typeface="Segoe UI Light (Headings)"/>
              </a:rPr>
              <a:t> </a:t>
            </a:r>
            <a:endParaRPr lang="en-US" sz="4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E6F3F-6A62-4C4A-BB51-6F18CD232D2A}"/>
              </a:ext>
            </a:extLst>
          </p:cNvPr>
          <p:cNvCxnSpPr>
            <a:cxnSpLocks/>
          </p:cNvCxnSpPr>
          <p:nvPr/>
        </p:nvCxnSpPr>
        <p:spPr>
          <a:xfrm>
            <a:off x="2705100" y="4127500"/>
            <a:ext cx="0" cy="1110734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93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802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27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0"/>
          <a:ext cx="12198032" cy="1854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1×16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269,488,385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3DDA2D3-C164-4D90-9DA1-ABC265A2C273}"/>
              </a:ext>
            </a:extLst>
          </p:cNvPr>
          <p:cNvGraphicFramePr>
            <a:graphicFrameLocks noGrp="1"/>
          </p:cNvGraphicFramePr>
          <p:nvPr/>
        </p:nvGraphicFramePr>
        <p:xfrm>
          <a:off x="-6032" y="3557845"/>
          <a:ext cx="12198032" cy="15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46208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388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1×8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8872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2,130,497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3FABE44-76F7-4B1F-8F23-BEFE491E694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5256775"/>
          <a:ext cx="12198032" cy="1601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12505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26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26857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3FC54C2-84E9-4EB5-BFE6-50B13EA47A23}"/>
              </a:ext>
            </a:extLst>
          </p:cNvPr>
          <p:cNvGraphicFramePr>
            <a:graphicFrameLocks noGrp="1"/>
          </p:cNvGraphicFramePr>
          <p:nvPr/>
        </p:nvGraphicFramePr>
        <p:xfrm>
          <a:off x="6032" y="1941475"/>
          <a:ext cx="12198032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8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20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4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1×10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0×10</a:t>
                      </a:r>
                      <a:r>
                        <a:rPr lang="en-US" sz="14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1×10</a:t>
                      </a:r>
                      <a:r>
                        <a:rPr lang="en-US" sz="18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335520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10,101,101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27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Let’s count in base-16</a:t>
            </a:r>
          </a:p>
          <a:p>
            <a:pPr lvl="0" algn="ctr"/>
            <a:r>
              <a:rPr lang="en-CA" sz="54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54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14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4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Base-64 | Radix-64</a:t>
            </a:r>
          </a:p>
          <a:p>
            <a:pPr lvl="0" algn="ctr"/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(A,B,C, …,Z, </a:t>
            </a:r>
            <a:r>
              <a:rPr lang="en-US" sz="6000" dirty="0">
                <a:solidFill>
                  <a:prstClr val="white"/>
                </a:solidFill>
                <a:latin typeface="Segoe UI Light (Headings)"/>
              </a:rPr>
              <a:t>a</a:t>
            </a:r>
            <a:r>
              <a:rPr lang="pl-PL" sz="6000" dirty="0">
                <a:solidFill>
                  <a:prstClr val="white"/>
                </a:solidFill>
                <a:latin typeface="Segoe UI Light (Headings)"/>
              </a:rPr>
              <a:t>,b,c,…,z</a:t>
            </a:r>
            <a:r>
              <a:rPr lang="pl-PL" sz="6000" cap="all" dirty="0">
                <a:solidFill>
                  <a:prstClr val="white"/>
                </a:solidFill>
                <a:latin typeface="Segoe UI Light (Headings)"/>
              </a:rPr>
              <a:t>,0,1,2,…,9,+,/)</a:t>
            </a:r>
            <a:r>
              <a:rPr lang="pl-PL" sz="6000" cap="all" baseline="-25000" dirty="0">
                <a:solidFill>
                  <a:prstClr val="white"/>
                </a:solidFill>
                <a:latin typeface="Segoe UI Light (Headings)"/>
              </a:rPr>
              <a:t>64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C6B710-DFCD-44AA-A707-DC98E078234D}"/>
              </a:ext>
            </a:extLst>
          </p:cNvPr>
          <p:cNvSpPr/>
          <p:nvPr/>
        </p:nvSpPr>
        <p:spPr>
          <a:xfrm>
            <a:off x="0" y="4523009"/>
            <a:ext cx="12172892" cy="150810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cap="all" dirty="0">
                <a:solidFill>
                  <a:prstClr val="white"/>
                </a:solidFill>
                <a:latin typeface="Segoe UI Light (Headings)"/>
              </a:rPr>
              <a:t>1992: RFC 1341</a:t>
            </a:r>
          </a:p>
          <a:p>
            <a:pPr lvl="0" algn="ctr">
              <a:defRPr/>
            </a:pPr>
            <a:r>
              <a:rPr lang="fr-FR" sz="3600" cap="all" dirty="0">
                <a:solidFill>
                  <a:prstClr val="white"/>
                </a:solidFill>
                <a:latin typeface="Segoe UI Light (Headings)"/>
              </a:rPr>
              <a:t>MIME (Multipurpose Internet Mail Extensions)</a:t>
            </a:r>
          </a:p>
          <a:p>
            <a:pPr lvl="0" algn="ctr">
              <a:defRPr/>
            </a:pPr>
            <a:r>
              <a:rPr lang="en-CA" sz="2000" dirty="0">
                <a:solidFill>
                  <a:prstClr val="white"/>
                </a:solidFill>
                <a:latin typeface="Segoe UI Light (Headings)"/>
              </a:rPr>
              <a:t>Mechanisms For Specifying And Describing The Format Of Internet Message Bodies</a:t>
            </a:r>
            <a:endParaRPr lang="fr-FR" sz="36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07677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39757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13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43718"/>
              </p:ext>
            </p:extLst>
          </p:nvPr>
        </p:nvGraphicFramePr>
        <p:xfrm>
          <a:off x="0" y="2324100"/>
          <a:ext cx="12198032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222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0893"/>
              </p:ext>
            </p:extLst>
          </p:nvPr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9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7F2B8-9C23-42EF-BE77-3A6BF987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75206"/>
              </p:ext>
            </p:extLst>
          </p:nvPr>
        </p:nvGraphicFramePr>
        <p:xfrm>
          <a:off x="0" y="0"/>
          <a:ext cx="12192004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157361143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886497992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39910719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514788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5518885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22807636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902474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64478321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9976035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588033937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079034112"/>
                    </a:ext>
                  </a:extLst>
                </a:gridCol>
              </a:tblGrid>
              <a:tr h="3612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Segoe UI Light (Headings)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Digit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Value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28420463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65343826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289598530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Segoe UI Light (Headings)"/>
                        </a:rPr>
                        <a:t>i</a:t>
                      </a:r>
                      <a:endParaRPr lang="en-US" sz="2000" dirty="0">
                        <a:effectLst/>
                        <a:latin typeface="Segoe UI Light (Headings)"/>
                      </a:endParaRP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9649608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99088270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0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52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31697435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Segoe UI Light (Headings)"/>
                        </a:rPr>
                        <a:t>37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027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G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W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54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467848924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H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X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55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296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I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Y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56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53768394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J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Z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57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03925055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K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a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26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q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58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644493549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L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b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r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7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59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2784300197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M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12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c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28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s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8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60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17945051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N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13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d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29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t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9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61</a:t>
                      </a:r>
                    </a:p>
                  </a:txBody>
                  <a:tcPr marL="36566" marR="36566" marT="18283" marB="18283" anchor="ctr"/>
                </a:tc>
                <a:extLst>
                  <a:ext uri="{0D108BD9-81ED-4DB2-BD59-A6C34878D82A}">
                    <a16:rowId xmlns:a16="http://schemas.microsoft.com/office/drawing/2014/main" val="3000306376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O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14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e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30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u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46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+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62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80510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P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15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f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31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v</a:t>
                      </a:r>
                    </a:p>
                  </a:txBody>
                  <a:tcPr marL="36566" marR="36566" marT="18283" marB="18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47</a:t>
                      </a:r>
                    </a:p>
                  </a:txBody>
                  <a:tcPr marL="36566" marR="36566" marT="18283" marB="18283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/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Segoe UI Light (Headings)"/>
                        </a:rPr>
                        <a:t>63</a:t>
                      </a:r>
                    </a:p>
                  </a:txBody>
                  <a:tcPr marL="36566" marR="36566" marT="18283" marB="18283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79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8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2406"/>
              </p:ext>
            </p:extLst>
          </p:nvPr>
        </p:nvGraphicFramePr>
        <p:xfrm>
          <a:off x="0" y="2324100"/>
          <a:ext cx="12198032" cy="3000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317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2922B6D-FF61-47F7-8192-B52F8EF82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03665"/>
              </p:ext>
            </p:extLst>
          </p:nvPr>
        </p:nvGraphicFramePr>
        <p:xfrm>
          <a:off x="0" y="2324100"/>
          <a:ext cx="12198032" cy="3427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63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62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×64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243,680,329,290,238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4A54-F91A-4A01-B99A-B5F7A72911DD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CC7956A-435A-4182-846E-16EF00A4B987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164F37-A60A-4729-9555-DD34BD1C5A6D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FD148D-9831-4B5A-BA2C-2029485A8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60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688622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61B309-1E5D-46F5-80D9-39B092C74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70433"/>
              </p:ext>
            </p:extLst>
          </p:nvPr>
        </p:nvGraphicFramePr>
        <p:xfrm>
          <a:off x="0" y="4159956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2DE221-BDCD-4EEC-AC3A-68AF7CB1E6B1}"/>
              </a:ext>
            </a:extLst>
          </p:cNvPr>
          <p:cNvCxnSpPr/>
          <p:nvPr/>
        </p:nvCxnSpPr>
        <p:spPr>
          <a:xfrm>
            <a:off x="6197600" y="2912533"/>
            <a:ext cx="0" cy="880534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6B2EAF3-91E5-4759-96BC-FF11CF328870}"/>
              </a:ext>
            </a:extLst>
          </p:cNvPr>
          <p:cNvSpPr/>
          <p:nvPr/>
        </p:nvSpPr>
        <p:spPr>
          <a:xfrm>
            <a:off x="0" y="-1433"/>
            <a:ext cx="7480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Segoe UI Light (Headings)"/>
              </a:rPr>
              <a:t>Increment by 1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latin typeface="Segoe UI Light (Headings)"/>
                <a:sym typeface="Wingdings" panose="05000000000000000000" pitchFamily="2" charset="2"/>
              </a:rPr>
              <a:t> Increment by AAAB</a:t>
            </a:r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688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015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172"/>
              </p:ext>
            </p:extLst>
          </p:nvPr>
        </p:nvGraphicFramePr>
        <p:xfrm>
          <a:off x="0" y="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/>
              <p:nvPr/>
            </p:nvSpPr>
            <p:spPr>
              <a:xfrm>
                <a:off x="10643360" y="2560320"/>
                <a:ext cx="1636730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9ED6C0-D35C-4ECE-8F24-7B8D73B54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60" y="2560320"/>
                <a:ext cx="1636730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F7024-10A6-4757-968E-31938748B4BE}"/>
                  </a:ext>
                </a:extLst>
              </p:cNvPr>
              <p:cNvSpPr/>
              <p:nvPr/>
            </p:nvSpPr>
            <p:spPr>
              <a:xfrm>
                <a:off x="11069872" y="3234831"/>
                <a:ext cx="12804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F7024-10A6-4757-968E-31938748B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872" y="3234831"/>
                <a:ext cx="12804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39B00C5-284A-41AB-BFC8-1D43F270B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7699"/>
              </p:ext>
            </p:extLst>
          </p:nvPr>
        </p:nvGraphicFramePr>
        <p:xfrm>
          <a:off x="0" y="429768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337299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Z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=63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=26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Radix-r number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6D380E-682F-4660-8145-14827C1A4DEE}"/>
              </a:ext>
            </a:extLst>
          </p:cNvPr>
          <p:cNvSpPr/>
          <p:nvPr/>
        </p:nvSpPr>
        <p:spPr>
          <a:xfrm>
            <a:off x="7609265" y="3539116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Base-r Number System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26BE3-4253-4182-AA58-110B3E2C9C66}"/>
              </a:ext>
            </a:extLst>
          </p:cNvPr>
          <p:cNvSpPr/>
          <p:nvPr/>
        </p:nvSpPr>
        <p:spPr>
          <a:xfrm>
            <a:off x="-19" y="4564598"/>
            <a:ext cx="12192000" cy="36933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Hossein’s number system is not a Radix-r number system</a:t>
            </a:r>
            <a:r>
              <a:rPr lang="en-CA" dirty="0">
                <a:solidFill>
                  <a:srgbClr val="FF0000"/>
                </a:solidFill>
                <a:latin typeface="Segoe UI Light (Headings)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5968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18739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 d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n-2 </a:t>
            </a:r>
            <a:r>
              <a:rPr lang="pt-BR" sz="3600" dirty="0">
                <a:latin typeface="Segoe UI Light (Headings)"/>
              </a:rPr>
              <a:t>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i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+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2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1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endParaRPr lang="pt-BR" sz="3600" dirty="0">
              <a:highlight>
                <a:srgbClr val="00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0 ≤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i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 ≤ r - 1 </a:t>
            </a:r>
            <a:endParaRPr lang="nn-NO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(significance)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  <a:p>
            <a:endParaRPr lang="en-US" sz="36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2597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2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		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(0)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		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= 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(r</a:t>
            </a:r>
            <a:r>
              <a:rPr lang="pt-BR" sz="3600" baseline="30000" dirty="0">
                <a:highlight>
                  <a:srgbClr val="00FF00"/>
                </a:highlight>
                <a:latin typeface="Segoe UI Light (Headings)"/>
              </a:rPr>
              <a:t>n</a:t>
            </a:r>
            <a:r>
              <a:rPr lang="pt-BR" sz="3600" dirty="0">
                <a:highlight>
                  <a:srgbClr val="00FF00"/>
                </a:highlight>
                <a:latin typeface="Segoe UI Light (Headings)"/>
              </a:rPr>
              <a:t>-1)</a:t>
            </a:r>
            <a:r>
              <a:rPr lang="pt-BR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		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n-2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1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= 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(1)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10</a:t>
            </a:r>
            <a:endParaRPr lang="en-US" sz="3600" baseline="-25000" dirty="0">
              <a:highlight>
                <a:srgbClr val="FFFF00"/>
              </a:highlight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N</a:t>
            </a:r>
          </a:p>
        </p:txBody>
      </p:sp>
    </p:spTree>
    <p:extLst>
      <p:ext uri="{BB962C8B-B14F-4D97-AF65-F5344CB8AC3E}">
        <p14:creationId xmlns:p14="http://schemas.microsoft.com/office/powerpoint/2010/main" val="1729324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4557394-DE3A-4650-B8D4-4CAA514EF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22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(10.?)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= (4.5)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10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2850B3-A965-4E3C-8D12-95A25AE23946}"/>
              </a:ext>
            </a:extLst>
          </p:cNvPr>
          <p:cNvSpPr/>
          <p:nvPr/>
        </p:nvSpPr>
        <p:spPr>
          <a:xfrm>
            <a:off x="3309780" y="2690057"/>
            <a:ext cx="619521" cy="1477886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1E472-55EC-4AA3-AE47-3ED70C0EABFF}"/>
              </a:ext>
            </a:extLst>
          </p:cNvPr>
          <p:cNvSpPr/>
          <p:nvPr/>
        </p:nvSpPr>
        <p:spPr>
          <a:xfrm>
            <a:off x="3929302" y="2690057"/>
            <a:ext cx="626503" cy="1477886"/>
          </a:xfrm>
          <a:prstGeom prst="rect">
            <a:avLst/>
          </a:prstGeom>
          <a:solidFill>
            <a:srgbClr val="1B09F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8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1D3DE8-FC35-4A95-A536-D9D8BEA26B91}"/>
              </a:ext>
            </a:extLst>
          </p:cNvPr>
          <p:cNvSpPr/>
          <p:nvPr/>
        </p:nvSpPr>
        <p:spPr>
          <a:xfrm>
            <a:off x="5349929" y="5688449"/>
            <a:ext cx="1492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 Earth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86246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.</a:t>
            </a:r>
            <a:r>
              <a:rPr lang="en-US" sz="3600" dirty="0">
                <a:latin typeface="Segoe UI Light (Headings)"/>
              </a:rPr>
              <a:t>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B88C9B-9EBF-4443-8524-498D466826C5}"/>
              </a:ext>
            </a:extLst>
          </p:cNvPr>
          <p:cNvCxnSpPr>
            <a:cxnSpLocks/>
          </p:cNvCxnSpPr>
          <p:nvPr/>
        </p:nvCxnSpPr>
        <p:spPr>
          <a:xfrm flipH="1">
            <a:off x="9893300" y="4136884"/>
            <a:ext cx="317500" cy="1662549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E8D512-407C-4CE8-AD43-4F322CDF7C3F}"/>
              </a:ext>
            </a:extLst>
          </p:cNvPr>
          <p:cNvSpPr/>
          <p:nvPr/>
        </p:nvSpPr>
        <p:spPr>
          <a:xfrm>
            <a:off x="8339798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Segoe UI Light (Headings)"/>
              </a:rPr>
              <a:t>Fraction 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3339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1/4 Earth = 2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027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E9C6FBE-6EFF-4D4E-9B35-E27A76A1DEAF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F3A0002-FB1F-488C-A41F-610F265001C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38DB29-04F7-4F3B-8E22-0B43D0BB4A23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392D75-F041-4CF9-913C-511C81BCD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55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450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1/4 Earth = 3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Earth=(.3)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29141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70623" y="5688449"/>
            <a:ext cx="10622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1/4 Earth = 4 ×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Earth=(1)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24934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67766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5404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851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8851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97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21820" y="2743108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More precision</a:t>
            </a:r>
          </a:p>
        </p:txBody>
      </p:sp>
    </p:spTree>
    <p:extLst>
      <p:ext uri="{BB962C8B-B14F-4D97-AF65-F5344CB8AC3E}">
        <p14:creationId xmlns:p14="http://schemas.microsoft.com/office/powerpoint/2010/main" val="1315659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0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1234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1/4 Earth = 4</a:t>
            </a:r>
            <a:r>
              <a:rPr lang="en-US" sz="3600" baseline="30000" dirty="0">
                <a:latin typeface="Segoe UI Light (Headings)"/>
              </a:rPr>
              <a:t>-1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5714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861166" y="5688449"/>
            <a:ext cx="11081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(1/4)/4) Earth = 1/16 Earth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57734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834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1/16 =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24629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2 × 1/16 = 2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(.02)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03883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912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3 × 1/16 = 3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(.03)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67586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036098" y="1413877"/>
            <a:ext cx="4119803" cy="4030245"/>
          </a:xfrm>
          <a:prstGeom prst="ellipse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068526-E658-4AFE-9349-B969390DCE71}"/>
              </a:ext>
            </a:extLst>
          </p:cNvPr>
          <p:cNvGraphicFramePr>
            <a:graphicFrameLocks noGrp="1"/>
          </p:cNvGraphicFramePr>
          <p:nvPr/>
        </p:nvGraphicFramePr>
        <p:xfrm>
          <a:off x="4036096" y="1413876"/>
          <a:ext cx="4119802" cy="40302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29950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102995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929262733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2551711251"/>
                    </a:ext>
                  </a:extLst>
                </a:gridCol>
                <a:gridCol w="257488">
                  <a:extLst>
                    <a:ext uri="{9D8B030D-6E8A-4147-A177-3AD203B41FA5}">
                      <a16:colId xmlns:a16="http://schemas.microsoft.com/office/drawing/2014/main" val="1409129274"/>
                    </a:ext>
                  </a:extLst>
                </a:gridCol>
              </a:tblGrid>
              <a:tr h="40302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35C4F-8F82-4303-B98E-2483AE7543AC}"/>
              </a:ext>
            </a:extLst>
          </p:cNvPr>
          <p:cNvSpPr/>
          <p:nvPr/>
        </p:nvSpPr>
        <p:spPr>
          <a:xfrm>
            <a:off x="1534266" y="5687298"/>
            <a:ext cx="970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Radix-4 (Base-4) = 4 × 1/16 = 4 × 4</a:t>
            </a:r>
            <a:r>
              <a:rPr lang="en-US" sz="3600" baseline="30000" dirty="0">
                <a:latin typeface="Segoe UI Light (Headings)"/>
              </a:rPr>
              <a:t>-2</a:t>
            </a:r>
            <a:r>
              <a:rPr lang="en-US" sz="3600" dirty="0">
                <a:latin typeface="Segoe UI Light (Headings)"/>
              </a:rPr>
              <a:t> Earth = (.1)</a:t>
            </a:r>
            <a:r>
              <a:rPr lang="en-US" sz="3600" baseline="-25000" dirty="0">
                <a:latin typeface="Segoe UI Light (Headings)"/>
              </a:rPr>
              <a:t>4</a:t>
            </a:r>
            <a:endParaRPr lang="en-US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682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43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6805902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 in Radix-4: (10</a:t>
            </a:r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 . 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21)</a:t>
            </a:r>
            <a:r>
              <a:rPr lang="en-US" sz="2800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 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E46708-DF5F-4365-843A-49E54BDF0612}"/>
              </a:ext>
            </a:extLst>
          </p:cNvPr>
          <p:cNvSpPr>
            <a:spLocks noChangeAspect="1"/>
          </p:cNvSpPr>
          <p:nvPr/>
        </p:nvSpPr>
        <p:spPr>
          <a:xfrm>
            <a:off x="4593530" y="2805274"/>
            <a:ext cx="1210129" cy="12101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(10)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65715-0776-4BED-9AC0-827057ED5B4C}"/>
              </a:ext>
            </a:extLst>
          </p:cNvPr>
          <p:cNvSpPr>
            <a:spLocks noChangeAspect="1"/>
          </p:cNvSpPr>
          <p:nvPr/>
        </p:nvSpPr>
        <p:spPr>
          <a:xfrm>
            <a:off x="8394701" y="2928034"/>
            <a:ext cx="981436" cy="98143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(1)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3C8A4C-987E-43FC-972D-A477B165AC02}"/>
              </a:ext>
            </a:extLst>
          </p:cNvPr>
          <p:cNvSpPr>
            <a:spLocks noChangeAspect="1"/>
          </p:cNvSpPr>
          <p:nvPr/>
        </p:nvSpPr>
        <p:spPr>
          <a:xfrm>
            <a:off x="7143217" y="2918167"/>
            <a:ext cx="1013376" cy="101337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(2)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9EF63-0B01-4F43-AD43-8C30A5E6B5BF}"/>
              </a:ext>
            </a:extLst>
          </p:cNvPr>
          <p:cNvSpPr>
            <a:spLocks noChangeAspect="1"/>
          </p:cNvSpPr>
          <p:nvPr/>
        </p:nvSpPr>
        <p:spPr>
          <a:xfrm>
            <a:off x="5911995" y="2918167"/>
            <a:ext cx="1021666" cy="1021666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(3)</a:t>
            </a:r>
            <a:r>
              <a:rPr lang="en-US" sz="2800" b="1" baseline="-25000" dirty="0">
                <a:solidFill>
                  <a:schemeClr val="bg1"/>
                </a:solidFill>
                <a:latin typeface="Segoe UI Light (Headings)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3BC24-D56D-4D87-ABA6-2CB7AB38FF5D}"/>
              </a:ext>
            </a:extLst>
          </p:cNvPr>
          <p:cNvSpPr>
            <a:spLocks noChangeAspect="1"/>
          </p:cNvSpPr>
          <p:nvPr/>
        </p:nvSpPr>
        <p:spPr>
          <a:xfrm>
            <a:off x="9511096" y="3238500"/>
            <a:ext cx="393700" cy="43180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C23A09E-1F74-4235-B227-1503FFF73F85}"/>
              </a:ext>
            </a:extLst>
          </p:cNvPr>
          <p:cNvGraphicFramePr>
            <a:graphicFrameLocks noGrp="1"/>
          </p:cNvGraphicFramePr>
          <p:nvPr/>
        </p:nvGraphicFramePr>
        <p:xfrm>
          <a:off x="3299118" y="2829757"/>
          <a:ext cx="1271133" cy="12610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2757">
                  <a:extLst>
                    <a:ext uri="{9D8B030D-6E8A-4147-A177-3AD203B41FA5}">
                      <a16:colId xmlns:a16="http://schemas.microsoft.com/office/drawing/2014/main" val="2767360454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3074935210"/>
                    </a:ext>
                  </a:extLst>
                </a:gridCol>
                <a:gridCol w="90488">
                  <a:extLst>
                    <a:ext uri="{9D8B030D-6E8A-4147-A177-3AD203B41FA5}">
                      <a16:colId xmlns:a16="http://schemas.microsoft.com/office/drawing/2014/main" val="4191478703"/>
                    </a:ext>
                  </a:extLst>
                </a:gridCol>
                <a:gridCol w="85725">
                  <a:extLst>
                    <a:ext uri="{9D8B030D-6E8A-4147-A177-3AD203B41FA5}">
                      <a16:colId xmlns:a16="http://schemas.microsoft.com/office/drawing/2014/main" val="1118986000"/>
                    </a:ext>
                  </a:extLst>
                </a:gridCol>
                <a:gridCol w="123825">
                  <a:extLst>
                    <a:ext uri="{9D8B030D-6E8A-4147-A177-3AD203B41FA5}">
                      <a16:colId xmlns:a16="http://schemas.microsoft.com/office/drawing/2014/main" val="2638822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34684133"/>
                    </a:ext>
                  </a:extLst>
                </a:gridCol>
                <a:gridCol w="317338">
                  <a:extLst>
                    <a:ext uri="{9D8B030D-6E8A-4147-A177-3AD203B41FA5}">
                      <a16:colId xmlns:a16="http://schemas.microsoft.com/office/drawing/2014/main" val="738903961"/>
                    </a:ext>
                  </a:extLst>
                </a:gridCol>
              </a:tblGrid>
              <a:tr h="12610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09FF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341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C2BD6B-762A-49A7-856D-A95B307B2288}"/>
              </a:ext>
            </a:extLst>
          </p:cNvPr>
          <p:cNvSpPr/>
          <p:nvPr/>
        </p:nvSpPr>
        <p:spPr>
          <a:xfrm>
            <a:off x="4172867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805A4-F2C8-4B8D-876C-2DA74364C18A}"/>
              </a:ext>
            </a:extLst>
          </p:cNvPr>
          <p:cNvSpPr/>
          <p:nvPr/>
        </p:nvSpPr>
        <p:spPr>
          <a:xfrm>
            <a:off x="3850219" y="3237468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1/4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6A8E17-57C3-4153-8372-9DB326151089}"/>
              </a:ext>
            </a:extLst>
          </p:cNvPr>
          <p:cNvCxnSpPr>
            <a:cxnSpLocks/>
          </p:cNvCxnSpPr>
          <p:nvPr/>
        </p:nvCxnSpPr>
        <p:spPr>
          <a:xfrm flipH="1" flipV="1">
            <a:off x="3898442" y="4090826"/>
            <a:ext cx="188380" cy="86217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253FDC-0681-490D-B5AA-5920F0E048A1}"/>
              </a:ext>
            </a:extLst>
          </p:cNvPr>
          <p:cNvSpPr/>
          <p:nvPr/>
        </p:nvSpPr>
        <p:spPr>
          <a:xfrm>
            <a:off x="3792180" y="4915037"/>
            <a:ext cx="920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1/16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9299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23620"/>
              </p:ext>
            </p:extLst>
          </p:nvPr>
        </p:nvGraphicFramePr>
        <p:xfrm>
          <a:off x="475116" y="2336801"/>
          <a:ext cx="11241767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3148466" y="-12255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2370868" y="7505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154044" y="770405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8770483" y="-6095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D0A57-3EB9-435A-8D6D-1659A9D6341B}"/>
              </a:ext>
            </a:extLst>
          </p:cNvPr>
          <p:cNvSpPr txBox="1"/>
          <p:nvPr/>
        </p:nvSpPr>
        <p:spPr>
          <a:xfrm>
            <a:off x="6532769" y="2326670"/>
            <a:ext cx="305293" cy="11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egoe UI Light (Headings)"/>
                <a:ea typeface="+mj-ea"/>
                <a:cs typeface="+mj-cs"/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65C9EB-9F18-48AF-AA5F-BA6B810813C3}"/>
              </a:ext>
            </a:extLst>
          </p:cNvPr>
          <p:cNvCxnSpPr>
            <a:cxnSpLocks/>
          </p:cNvCxnSpPr>
          <p:nvPr/>
        </p:nvCxnSpPr>
        <p:spPr>
          <a:xfrm flipH="1" flipV="1">
            <a:off x="6790520" y="3284222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CD2E49-4DD1-4AAC-92B5-8DD95F94BA89}"/>
              </a:ext>
            </a:extLst>
          </p:cNvPr>
          <p:cNvSpPr/>
          <p:nvPr/>
        </p:nvSpPr>
        <p:spPr>
          <a:xfrm>
            <a:off x="7412820" y="3906520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9103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32466"/>
              </p:ext>
            </p:extLst>
          </p:nvPr>
        </p:nvGraphicFramePr>
        <p:xfrm>
          <a:off x="0" y="2324101"/>
          <a:ext cx="12191997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861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9256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73190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787215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505046582"/>
                    </a:ext>
                  </a:extLst>
                </a:gridCol>
                <a:gridCol w="950230">
                  <a:extLst>
                    <a:ext uri="{9D8B030D-6E8A-4147-A177-3AD203B41FA5}">
                      <a16:colId xmlns:a16="http://schemas.microsoft.com/office/drawing/2014/main" val="3913666116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635127358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2145622226"/>
                    </a:ext>
                  </a:extLst>
                </a:gridCol>
                <a:gridCol w="1016680">
                  <a:extLst>
                    <a:ext uri="{9D8B030D-6E8A-4147-A177-3AD203B41FA5}">
                      <a16:colId xmlns:a16="http://schemas.microsoft.com/office/drawing/2014/main" val="1682298445"/>
                    </a:ext>
                  </a:extLst>
                </a:gridCol>
                <a:gridCol w="1010817">
                  <a:extLst>
                    <a:ext uri="{9D8B030D-6E8A-4147-A177-3AD203B41FA5}">
                      <a16:colId xmlns:a16="http://schemas.microsoft.com/office/drawing/2014/main" val="182241777"/>
                    </a:ext>
                  </a:extLst>
                </a:gridCol>
              </a:tblGrid>
              <a:tr h="44181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38651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F7816786-FE2C-4553-A045-6F4A92D2EB9E}"/>
              </a:ext>
            </a:extLst>
          </p:cNvPr>
          <p:cNvSpPr/>
          <p:nvPr/>
        </p:nvSpPr>
        <p:spPr>
          <a:xfrm rot="5400000">
            <a:off x="2673350" y="-1238249"/>
            <a:ext cx="889000" cy="62357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94087-EC35-4843-A289-5AE1DAB5D0A3}"/>
              </a:ext>
            </a:extLst>
          </p:cNvPr>
          <p:cNvSpPr txBox="1"/>
          <p:nvPr/>
        </p:nvSpPr>
        <p:spPr>
          <a:xfrm>
            <a:off x="18957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BC61-6AD1-497F-83DE-5C4F7DF7E642}"/>
              </a:ext>
            </a:extLst>
          </p:cNvPr>
          <p:cNvSpPr txBox="1"/>
          <p:nvPr/>
        </p:nvSpPr>
        <p:spPr>
          <a:xfrm>
            <a:off x="83814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55483A-6FBD-48E9-A08F-B6517608F8E2}"/>
              </a:ext>
            </a:extLst>
          </p:cNvPr>
          <p:cNvSpPr/>
          <p:nvPr/>
        </p:nvSpPr>
        <p:spPr>
          <a:xfrm rot="5400000">
            <a:off x="9245600" y="-622299"/>
            <a:ext cx="889000" cy="50038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8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642943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642943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bg1"/>
                            </a:solidFill>
                            <a:latin typeface="Aharoni" panose="02010803020104030203" pitchFamily="2" charset="-79"/>
                            <a:ea typeface="+mj-ea"/>
                            <a:cs typeface="Aharoni" panose="02010803020104030203" pitchFamily="2" charset="-79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1250-F82E-4278-A8A7-524A1F7E8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46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0949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09491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3DF948-579B-4DB7-B4D5-F9D446127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423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791145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4418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4386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2100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+mj-cs"/>
                                      </a:rPr>
                                      <m:t>1,024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26644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FADEAF6A-33AB-4650-80BB-FF0966342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791145"/>
                  </p:ext>
                </p:extLst>
              </p:nvPr>
            </p:nvGraphicFramePr>
            <p:xfrm>
              <a:off x="177800" y="2324101"/>
              <a:ext cx="11786133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98855">
                      <a:extLst>
                        <a:ext uri="{9D8B030D-6E8A-4147-A177-3AD203B41FA5}">
                          <a16:colId xmlns:a16="http://schemas.microsoft.com/office/drawing/2014/main" val="14518392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657658041"/>
                        </a:ext>
                      </a:extLst>
                    </a:gridCol>
                    <a:gridCol w="881380">
                      <a:extLst>
                        <a:ext uri="{9D8B030D-6E8A-4147-A177-3AD203B41FA5}">
                          <a16:colId xmlns:a16="http://schemas.microsoft.com/office/drawing/2014/main" val="3703115724"/>
                        </a:ext>
                      </a:extLst>
                    </a:gridCol>
                    <a:gridCol w="792567">
                      <a:extLst>
                        <a:ext uri="{9D8B030D-6E8A-4147-A177-3AD203B41FA5}">
                          <a16:colId xmlns:a16="http://schemas.microsoft.com/office/drawing/2014/main" val="3087700501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331547455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4264078456"/>
                        </a:ext>
                      </a:extLst>
                    </a:gridCol>
                    <a:gridCol w="731903">
                      <a:extLst>
                        <a:ext uri="{9D8B030D-6E8A-4147-A177-3AD203B41FA5}">
                          <a16:colId xmlns:a16="http://schemas.microsoft.com/office/drawing/2014/main" val="3205361874"/>
                        </a:ext>
                      </a:extLst>
                    </a:gridCol>
                    <a:gridCol w="787215">
                      <a:extLst>
                        <a:ext uri="{9D8B030D-6E8A-4147-A177-3AD203B41FA5}">
                          <a16:colId xmlns:a16="http://schemas.microsoft.com/office/drawing/2014/main" val="2937361692"/>
                        </a:ext>
                      </a:extLst>
                    </a:gridCol>
                    <a:gridCol w="950230">
                      <a:extLst>
                        <a:ext uri="{9D8B030D-6E8A-4147-A177-3AD203B41FA5}">
                          <a16:colId xmlns:a16="http://schemas.microsoft.com/office/drawing/2014/main" val="505046582"/>
                        </a:ext>
                      </a:extLst>
                    </a:gridCol>
                    <a:gridCol w="779780">
                      <a:extLst>
                        <a:ext uri="{9D8B030D-6E8A-4147-A177-3AD203B41FA5}">
                          <a16:colId xmlns:a16="http://schemas.microsoft.com/office/drawing/2014/main" val="3913666116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1635127358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2145622226"/>
                        </a:ext>
                      </a:extLst>
                    </a:gridCol>
                    <a:gridCol w="833755">
                      <a:extLst>
                        <a:ext uri="{9D8B030D-6E8A-4147-A177-3AD203B41FA5}">
                          <a16:colId xmlns:a16="http://schemas.microsoft.com/office/drawing/2014/main" val="1682298445"/>
                        </a:ext>
                      </a:extLst>
                    </a:gridCol>
                    <a:gridCol w="1010817">
                      <a:extLst>
                        <a:ext uri="{9D8B030D-6E8A-4147-A177-3AD203B41FA5}">
                          <a16:colId xmlns:a16="http://schemas.microsoft.com/office/drawing/2014/main" val="18224177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  <a:endParaRPr lang="en-US" sz="3600" kern="1200" dirty="0">
                            <a:solidFill>
                              <a:schemeClr val="bg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-3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  <a:r>
                            <a:rPr lang="en-US" sz="3600" kern="1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7351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6967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</a:t>
                          </a:r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16,384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×1,024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×64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×16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500" t="-215238" r="-450781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00000" t="-215238" r="-224265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5663" t="-215238" r="-1205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529306"/>
                      </a:ext>
                    </a:extLst>
                  </a:tr>
                  <a:tr h="640080">
                    <a:tc grid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r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17,584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dirty="0">
                              <a:solidFill>
                                <a:schemeClr val="bg1"/>
                              </a:solidFill>
                              <a:latin typeface="Aharoni" panose="02010803020104030203" pitchFamily="2" charset="-79"/>
                              <a:ea typeface="+mj-ea"/>
                              <a:cs typeface="Aharoni" panose="02010803020104030203" pitchFamily="2" charset="-79"/>
                            </a:rPr>
                            <a:t>.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l"/>
                          <a:r>
                            <a:rPr lang="en-US" sz="3600" kern="1200" dirty="0">
                              <a:solidFill>
                                <a:schemeClr val="bg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5166015625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85064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555C362-D1F4-41F7-8D95-5AB5E34AC37A}"/>
              </a:ext>
            </a:extLst>
          </p:cNvPr>
          <p:cNvGrpSpPr/>
          <p:nvPr/>
        </p:nvGrpSpPr>
        <p:grpSpPr>
          <a:xfrm>
            <a:off x="5883509" y="2486529"/>
            <a:ext cx="2612231" cy="1031907"/>
            <a:chOff x="4717207" y="365629"/>
            <a:chExt cx="2612231" cy="10319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9C6FBE-6EFF-4D4E-9B35-E27A76A1DEAF}"/>
                </a:ext>
              </a:extLst>
            </p:cNvPr>
            <p:cNvGrpSpPr/>
            <p:nvPr/>
          </p:nvGrpSpPr>
          <p:grpSpPr>
            <a:xfrm>
              <a:off x="4717207" y="365629"/>
              <a:ext cx="1581992" cy="1031906"/>
              <a:chOff x="9477709" y="2581470"/>
              <a:chExt cx="1581992" cy="1031906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F3A0002-FB1F-488C-A41F-610F265001C0}"/>
                  </a:ext>
                </a:extLst>
              </p:cNvPr>
              <p:cNvSpPr/>
              <p:nvPr/>
            </p:nvSpPr>
            <p:spPr>
              <a:xfrm rot="13597108" flipH="1" flipV="1">
                <a:off x="9512910" y="2546269"/>
                <a:ext cx="1031906" cy="1102307"/>
              </a:xfrm>
              <a:prstGeom prst="arc">
                <a:avLst>
                  <a:gd name="adj1" fmla="val 15482023"/>
                  <a:gd name="adj2" fmla="val 107378"/>
                </a:avLst>
              </a:prstGeom>
              <a:ln w="25400">
                <a:head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38DB29-04F7-4F3B-8E22-0B43D0BB4A23}"/>
                  </a:ext>
                </a:extLst>
              </p:cNvPr>
              <p:cNvSpPr/>
              <p:nvPr/>
            </p:nvSpPr>
            <p:spPr>
              <a:xfrm>
                <a:off x="10507947" y="2659559"/>
                <a:ext cx="55175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Segoe UI Light (Headings)"/>
                  </a:rPr>
                  <a:t>×</a:t>
                </a:r>
                <a:endParaRPr lang="en-US" sz="4400" dirty="0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6D490E-6644-4444-B297-BB505FF7DD35}"/>
                </a:ext>
              </a:extLst>
            </p:cNvPr>
            <p:cNvSpPr/>
            <p:nvPr/>
          </p:nvSpPr>
          <p:spPr>
            <a:xfrm rot="8002892" flipV="1">
              <a:off x="6262332" y="33042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4B1689C0-1383-49A7-A2D7-36DF826260ED}"/>
              </a:ext>
            </a:extLst>
          </p:cNvPr>
          <p:cNvSpPr/>
          <p:nvPr/>
        </p:nvSpPr>
        <p:spPr>
          <a:xfrm rot="5400000">
            <a:off x="3009900" y="-1396999"/>
            <a:ext cx="889000" cy="6553200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014E-6817-472C-B6AB-061386FF3AB9}"/>
              </a:ext>
            </a:extLst>
          </p:cNvPr>
          <p:cNvSpPr txBox="1"/>
          <p:nvPr/>
        </p:nvSpPr>
        <p:spPr>
          <a:xfrm>
            <a:off x="2010052" y="737800"/>
            <a:ext cx="244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Integer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7D809-5F53-4B2E-94A1-DF8B85421F0F}"/>
              </a:ext>
            </a:extLst>
          </p:cNvPr>
          <p:cNvSpPr txBox="1"/>
          <p:nvPr/>
        </p:nvSpPr>
        <p:spPr>
          <a:xfrm>
            <a:off x="8495740" y="737800"/>
            <a:ext cx="26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Fraction Part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C0FE9E7-567A-47F2-9ED7-866598F5169F}"/>
              </a:ext>
            </a:extLst>
          </p:cNvPr>
          <p:cNvSpPr/>
          <p:nvPr/>
        </p:nvSpPr>
        <p:spPr>
          <a:xfrm rot="5400000">
            <a:off x="9381330" y="-309473"/>
            <a:ext cx="889000" cy="4276207"/>
          </a:xfrm>
          <a:prstGeom prst="leftBrace">
            <a:avLst>
              <a:gd name="adj1" fmla="val 1753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/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C1BE9-3116-487A-A7FE-F626D880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47" y="3548192"/>
                <a:ext cx="4129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446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120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998376-C5F6-4630-8D25-90DCF0AA0C35}"/>
              </a:ext>
            </a:extLst>
          </p:cNvPr>
          <p:cNvSpPr/>
          <p:nvPr/>
        </p:nvSpPr>
        <p:spPr>
          <a:xfrm>
            <a:off x="0" y="0"/>
            <a:ext cx="12192000" cy="812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pPr algn="ctr"/>
            <a:endParaRPr lang="pt-BR" sz="3600" dirty="0">
              <a:latin typeface="Segoe UI Light (Headings)"/>
            </a:endParaRPr>
          </a:p>
          <a:p>
            <a:r>
              <a:rPr lang="pt-BR" sz="3600" dirty="0">
                <a:latin typeface="Segoe UI Light (Headings)"/>
              </a:rPr>
              <a:t>Min	= (0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			  = (0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pt-BR" sz="3600" dirty="0">
                <a:latin typeface="Segoe UI Light (Headings)"/>
              </a:rPr>
              <a:t>	= ((r-1)</a:t>
            </a:r>
            <a:r>
              <a:rPr lang="pt-BR" sz="3600" baseline="-25000" dirty="0">
                <a:latin typeface="Segoe UI Light (Headings)"/>
              </a:rPr>
              <a:t>n-1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(r-1)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 </a:t>
            </a:r>
            <a:r>
              <a:rPr lang="pt-BR" sz="3600" dirty="0">
                <a:latin typeface="Segoe UI Light (Headings)"/>
              </a:rPr>
              <a:t>= (r</a:t>
            </a:r>
            <a:r>
              <a:rPr lang="pt-BR" sz="3600" baseline="30000" dirty="0">
                <a:latin typeface="Segoe UI Light (Headings)"/>
              </a:rPr>
              <a:t>n</a:t>
            </a:r>
            <a:r>
              <a:rPr lang="pt-BR" sz="3600" dirty="0">
                <a:latin typeface="Segoe UI Light (Headings)"/>
              </a:rPr>
              <a:t>-1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b="1" dirty="0">
                <a:highlight>
                  <a:srgbClr val="00FF00"/>
                </a:highlight>
                <a:latin typeface="Segoe UI Light (Headings)"/>
                <a:cs typeface="Aharoni" panose="02010803020104030203" pitchFamily="2" charset="-79"/>
              </a:rPr>
              <a:t>? 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</a:t>
            </a: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Unit</a:t>
            </a:r>
            <a:r>
              <a:rPr lang="en-US" sz="3600" dirty="0">
                <a:latin typeface="Segoe UI Light (Headings)"/>
              </a:rPr>
              <a:t> 	= </a:t>
            </a:r>
            <a:r>
              <a:rPr lang="pt-BR" sz="3600" dirty="0">
                <a:latin typeface="Segoe UI Light (Headings)"/>
              </a:rPr>
              <a:t>(0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baseline="30000" dirty="0">
                <a:latin typeface="Segoe UI Light (Headings)"/>
              </a:rPr>
              <a:t>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-1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-2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0</a:t>
            </a:r>
            <a:r>
              <a:rPr lang="pt-BR" sz="3600" baseline="-25000" dirty="0">
                <a:latin typeface="Segoe UI Light (Headings)"/>
              </a:rPr>
              <a:t>-m-1</a:t>
            </a:r>
            <a:r>
              <a:rPr lang="pt-BR" sz="3600" dirty="0">
                <a:latin typeface="Segoe UI Light (Headings)"/>
              </a:rPr>
              <a:t>1</a:t>
            </a:r>
            <a:r>
              <a:rPr lang="pt-BR" sz="3600" baseline="-25000" dirty="0"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</a:t>
            </a:r>
            <a:r>
              <a:rPr lang="pt-BR" sz="3600" dirty="0">
                <a:highlight>
                  <a:srgbClr val="FFFF00"/>
                </a:highlight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m 	= number of digits in fraction part of N</a:t>
            </a:r>
          </a:p>
          <a:p>
            <a:endParaRPr lang="en-CA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941CF0-20B2-4A4B-AC26-40F029C16F87}"/>
              </a:ext>
            </a:extLst>
          </p:cNvPr>
          <p:cNvCxnSpPr>
            <a:cxnSpLocks/>
          </p:cNvCxnSpPr>
          <p:nvPr/>
        </p:nvCxnSpPr>
        <p:spPr>
          <a:xfrm flipV="1">
            <a:off x="10371404" y="3327400"/>
            <a:ext cx="741096" cy="101600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FF03123-A3E2-41AC-B880-706BC90EE14A}"/>
              </a:ext>
            </a:extLst>
          </p:cNvPr>
          <p:cNvSpPr/>
          <p:nvPr/>
        </p:nvSpPr>
        <p:spPr>
          <a:xfrm>
            <a:off x="7264400" y="4343400"/>
            <a:ext cx="4388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Segoe UI Light (Headings)"/>
              </a:rPr>
              <a:t>Lecture Assignment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4055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98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B588AAA-8394-4929-807A-6025F411A49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75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0" y="2324100"/>
          <a:ext cx="12198032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1×2</a:t>
                      </a:r>
                      <a:r>
                        <a:rPr lang="en-US" sz="32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0BC2EC-6DBB-4922-A612-B0D178B45FE3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467CDC-5C30-4CB8-9AE6-92383ACF6850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15CA55-EB63-4F5C-8512-7FF1DFE7D58E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C6D5F7-5322-4138-9CB0-004CAA2EE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37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max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81E1583-2567-4756-B40E-D8D24982A55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50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8C53D-F366-4125-B7CC-F4A961C754BF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What is the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max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(1111.111)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 = (15.875)</a:t>
            </a:r>
            <a:r>
              <a:rPr lang="en-US" sz="36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984640C-A39A-4278-968E-A70F796C0B0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038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CD06A11C-DD5C-4C9A-B729-6F3EFA8F479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776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No! The numbers in this system increments by 0.125 unit.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4545E82-9970-402A-B001-1631F7D2CDA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495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72D822E-491A-4463-863E-DF852354599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79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2CBA35B-52FB-411B-89AD-2BE641086BF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173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DC43099B-42D2-4AD8-920C-664009565A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906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More in m!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D6FCD6A-D15B-4E0B-A22C-2AB69C270D4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523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A. More precision. </a:t>
            </a:r>
          </a:p>
          <a:p>
            <a:r>
              <a:rPr lang="en-US" sz="3600" dirty="0">
                <a:latin typeface="Segoe UI Light (Headings)"/>
              </a:rPr>
              <a:t>A. More fraction positions.</a:t>
            </a:r>
          </a:p>
          <a:p>
            <a:r>
              <a:rPr lang="en-US" sz="3600" dirty="0">
                <a:latin typeface="Segoe UI Light (Headings)"/>
              </a:rPr>
              <a:t>A. More in m!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How much?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10617FD-96C3-4749-A40B-87C48D0A1C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516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9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Let’s count in binary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 ░ ░ 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2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latin typeface="Segoe UI Light (Headings)"/>
              </a:rPr>
              <a:t>(1.000)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  <a:p>
            <a:endParaRPr lang="en-US" sz="3600" dirty="0">
              <a:highlight>
                <a:srgbClr val="00FF00"/>
              </a:highlight>
              <a:latin typeface="Segoe UI Light (Headings)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65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CB0C6-4DA6-45E8-BB62-8BC14A1E1871}"/>
              </a:ext>
            </a:extLst>
          </p:cNvPr>
          <p:cNvSpPr txBox="1"/>
          <p:nvPr/>
        </p:nvSpPr>
        <p:spPr>
          <a:xfrm>
            <a:off x="6821938" y="0"/>
            <a:ext cx="537006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The numbers in this system increments by 0.125 unit.</a:t>
            </a:r>
          </a:p>
          <a:p>
            <a:endParaRPr lang="en-US" sz="3600" dirty="0">
              <a:highlight>
                <a:srgbClr val="FFFF00"/>
              </a:highlight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Solution?</a:t>
            </a:r>
          </a:p>
          <a:p>
            <a:r>
              <a:rPr lang="en-US" sz="3600" dirty="0">
                <a:latin typeface="Segoe UI Light (Headings)"/>
              </a:rPr>
              <a:t>B. Find the closest number</a:t>
            </a:r>
          </a:p>
          <a:p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(1.000)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=(1)</a:t>
            </a:r>
            <a:r>
              <a:rPr lang="en-US" sz="2800" baseline="-25000" dirty="0">
                <a:highlight>
                  <a:srgbClr val="00FF00"/>
                </a:highlight>
                <a:latin typeface="Segoe UI Light (Headings)"/>
              </a:rPr>
              <a:t>10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=&gt; Error = 0.02</a:t>
            </a:r>
          </a:p>
          <a:p>
            <a:r>
              <a:rPr lang="en-US" sz="2800" dirty="0">
                <a:latin typeface="Segoe UI Light (Headings)"/>
              </a:rPr>
              <a:t>(1.001)</a:t>
            </a:r>
            <a:r>
              <a:rPr lang="en-US" sz="2800" baseline="-25000" dirty="0">
                <a:latin typeface="Segoe UI Light (Headings)"/>
              </a:rPr>
              <a:t>2</a:t>
            </a:r>
            <a:r>
              <a:rPr lang="en-US" sz="2800" dirty="0">
                <a:latin typeface="Segoe UI Light (Headings)"/>
              </a:rPr>
              <a:t> =(1.125)</a:t>
            </a:r>
            <a:r>
              <a:rPr lang="en-US" sz="2800" baseline="-25000" dirty="0">
                <a:latin typeface="Segoe UI Light (Headings)"/>
              </a:rPr>
              <a:t>10 </a:t>
            </a:r>
            <a:r>
              <a:rPr lang="en-US" sz="2800" dirty="0">
                <a:latin typeface="Segoe UI Light (Headings)"/>
              </a:rPr>
              <a:t>=&gt; Error = 0.105</a:t>
            </a: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1647ED4-DC8F-4BC3-9EEC-29D1134602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6821938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3597593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Radix-2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8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1/4 = 0.25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</a:t>
                      </a:r>
                      <a:r>
                        <a:rPr lang="en-US" sz="140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= </a:t>
                      </a:r>
                      <a:r>
                        <a:rPr lang="en-US" sz="1400" dirty="0">
                          <a:latin typeface="Segoe UI Light (Headings)"/>
                        </a:rPr>
                        <a:t>1/4 + 1/8 = 3/8 = 0.375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½ = 0.5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+ 1/8 = 5/8 = 0.625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= 3/4 = 0.75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1/2 + 1/4 + 1/8 = 0.875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+ 0*2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</a:t>
                      </a:r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22756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361317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441917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759959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03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28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286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</p:txBody>
      </p:sp>
    </p:spTree>
    <p:extLst>
      <p:ext uri="{BB962C8B-B14F-4D97-AF65-F5344CB8AC3E}">
        <p14:creationId xmlns:p14="http://schemas.microsoft.com/office/powerpoint/2010/main" val="1014765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  <a:endParaRPr lang="en-US" sz="36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6759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</p:txBody>
      </p:sp>
    </p:spTree>
    <p:extLst>
      <p:ext uri="{BB962C8B-B14F-4D97-AF65-F5344CB8AC3E}">
        <p14:creationId xmlns:p14="http://schemas.microsoft.com/office/powerpoint/2010/main" val="1877245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13213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3848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858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latin typeface="Segoe UI Light (Headings)"/>
              </a:rPr>
              <a:t>(1.001)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(1.015625)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=&gt; Error = 0.004375 </a:t>
            </a:r>
            <a:endParaRPr lang="en-US" sz="2000" baseline="-25000" dirty="0"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65789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5919F8-7F83-4C1C-B3BC-5A158D6F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32792"/>
              </p:ext>
            </p:extLst>
          </p:nvPr>
        </p:nvGraphicFramePr>
        <p:xfrm>
          <a:off x="0" y="0"/>
          <a:ext cx="7401375" cy="6861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5988">
                  <a:extLst>
                    <a:ext uri="{9D8B030D-6E8A-4147-A177-3AD203B41FA5}">
                      <a16:colId xmlns:a16="http://schemas.microsoft.com/office/drawing/2014/main" val="2790150681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164353902"/>
                    </a:ext>
                  </a:extLst>
                </a:gridCol>
                <a:gridCol w="348132">
                  <a:extLst>
                    <a:ext uri="{9D8B030D-6E8A-4147-A177-3AD203B41FA5}">
                      <a16:colId xmlns:a16="http://schemas.microsoft.com/office/drawing/2014/main" val="3056791469"/>
                    </a:ext>
                  </a:extLst>
                </a:gridCol>
                <a:gridCol w="364695">
                  <a:extLst>
                    <a:ext uri="{9D8B030D-6E8A-4147-A177-3AD203B41FA5}">
                      <a16:colId xmlns:a16="http://schemas.microsoft.com/office/drawing/2014/main" val="303764714"/>
                    </a:ext>
                  </a:extLst>
                </a:gridCol>
                <a:gridCol w="271780">
                  <a:extLst>
                    <a:ext uri="{9D8B030D-6E8A-4147-A177-3AD203B41FA5}">
                      <a16:colId xmlns:a16="http://schemas.microsoft.com/office/drawing/2014/main" val="1873674834"/>
                    </a:ext>
                  </a:extLst>
                </a:gridCol>
                <a:gridCol w="502092">
                  <a:extLst>
                    <a:ext uri="{9D8B030D-6E8A-4147-A177-3AD203B41FA5}">
                      <a16:colId xmlns:a16="http://schemas.microsoft.com/office/drawing/2014/main" val="2349448393"/>
                    </a:ext>
                  </a:extLst>
                </a:gridCol>
                <a:gridCol w="417096">
                  <a:extLst>
                    <a:ext uri="{9D8B030D-6E8A-4147-A177-3AD203B41FA5}">
                      <a16:colId xmlns:a16="http://schemas.microsoft.com/office/drawing/2014/main" val="1357181044"/>
                    </a:ext>
                  </a:extLst>
                </a:gridCol>
                <a:gridCol w="409867">
                  <a:extLst>
                    <a:ext uri="{9D8B030D-6E8A-4147-A177-3AD203B41FA5}">
                      <a16:colId xmlns:a16="http://schemas.microsoft.com/office/drawing/2014/main" val="1658830402"/>
                    </a:ext>
                  </a:extLst>
                </a:gridCol>
                <a:gridCol w="4177030">
                  <a:extLst>
                    <a:ext uri="{9D8B030D-6E8A-4147-A177-3AD203B41FA5}">
                      <a16:colId xmlns:a16="http://schemas.microsoft.com/office/drawing/2014/main" val="651062564"/>
                    </a:ext>
                  </a:extLst>
                </a:gridCol>
              </a:tblGrid>
              <a:tr h="301709">
                <a:tc gridSpan="8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Radix-10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61858"/>
                  </a:ext>
                </a:extLst>
              </a:tr>
              <a:tr h="51290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Integer (n=4)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Fraction (m=3)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69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-2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-3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7892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41851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</a:t>
                      </a:r>
                      <a:r>
                        <a:rPr lang="en-US" sz="1400" dirty="0">
                          <a:latin typeface="Segoe UI Light (Headings)"/>
                        </a:rPr>
                        <a:t>64 = 0.015625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329516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2/64 = 0.03125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110033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3/64 = 0.046875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5889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= 0.0625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786924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+ 1/64 = 0.078125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511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ea typeface="+mj-ea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+ 2/64 = 0.09375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6224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1/16 + 3/64 = 0.109375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36328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+ 0*4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2/16 = 0.125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12909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algn="ctr"/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2670589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0.984375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82147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1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02140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1.015625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7945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aseline="0" dirty="0">
                          <a:latin typeface="Segoe UI Light (Headings)"/>
                        </a:rPr>
                        <a:t>1.03125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95571"/>
                  </a:ext>
                </a:extLst>
              </a:tr>
              <a:tr h="335744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30000" dirty="0">
                          <a:latin typeface="Segoe UI Light (Headings)"/>
                        </a:rPr>
                        <a:t>…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Light (Headings)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89172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2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latin typeface="Segoe UI Light (Headings)"/>
                        </a:rPr>
                        <a:t>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3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1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0</a:t>
                      </a:r>
                      <a:r>
                        <a:rPr lang="en-US" sz="1400" baseline="0" dirty="0">
                          <a:latin typeface="Segoe UI Light (Headings)"/>
                        </a:rPr>
                        <a:t>+3*4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-1</a:t>
                      </a:r>
                      <a:r>
                        <a:rPr lang="en-US" sz="1400" baseline="0" dirty="0">
                          <a:latin typeface="Segoe UI Light (Headings)"/>
                        </a:rPr>
                        <a:t> + 3*4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-2 </a:t>
                      </a:r>
                      <a:r>
                        <a:rPr lang="en-US" sz="1400" baseline="0" dirty="0">
                          <a:latin typeface="Segoe UI Light (Headings)"/>
                        </a:rPr>
                        <a:t>+ 2*4</a:t>
                      </a:r>
                      <a:r>
                        <a:rPr lang="en-US" sz="1400" baseline="30000" dirty="0">
                          <a:latin typeface="Segoe UI Light (Headings)"/>
                        </a:rPr>
                        <a:t>-3 </a:t>
                      </a:r>
                      <a:r>
                        <a:rPr lang="en-US" sz="1400" baseline="0" dirty="0">
                          <a:latin typeface="Segoe UI Light (Headings)"/>
                        </a:rPr>
                        <a:t>= ?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82697"/>
                  </a:ext>
                </a:extLst>
              </a:tr>
              <a:tr h="3357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Light (Headings)"/>
                        </a:rPr>
                        <a:t>3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Segoe UI Light (Headings)"/>
                        </a:rPr>
                        <a:t>255.984375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86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77F114-1FFD-44A1-93CD-D60EB97B7972}"/>
              </a:ext>
            </a:extLst>
          </p:cNvPr>
          <p:cNvSpPr txBox="1"/>
          <p:nvPr/>
        </p:nvSpPr>
        <p:spPr>
          <a:xfrm>
            <a:off x="7401374" y="0"/>
            <a:ext cx="47906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Is it possible to show the number (1.02)</a:t>
            </a:r>
            <a:r>
              <a:rPr lang="en-US" sz="3600" baseline="-25000" dirty="0">
                <a:latin typeface="Segoe UI Light (Headings)"/>
              </a:rPr>
              <a:t>10</a:t>
            </a:r>
            <a:r>
              <a:rPr lang="en-US" sz="3600" dirty="0">
                <a:latin typeface="Segoe UI Light (Headings)"/>
              </a:rPr>
              <a:t> in this system with these spaces?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No! Why?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Solution:</a:t>
            </a:r>
          </a:p>
          <a:p>
            <a:r>
              <a:rPr lang="en-US" sz="3200" dirty="0">
                <a:latin typeface="Segoe UI Light (Headings)"/>
              </a:rPr>
              <a:t>A. More in m</a:t>
            </a:r>
          </a:p>
          <a:p>
            <a:r>
              <a:rPr lang="en-US" sz="3200" dirty="0">
                <a:latin typeface="Segoe UI Light (Headings)"/>
              </a:rPr>
              <a:t>B. Find the closest number</a:t>
            </a:r>
          </a:p>
          <a:p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(1.001)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4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 (1.015625)</a:t>
            </a:r>
            <a:r>
              <a:rPr lang="en-US" sz="2000" baseline="-25000" dirty="0">
                <a:highlight>
                  <a:srgbClr val="00FF00"/>
                </a:highlight>
                <a:latin typeface="Segoe UI Light (Headings)"/>
              </a:rPr>
              <a:t>10</a:t>
            </a:r>
            <a:r>
              <a:rPr lang="en-US" sz="2000" dirty="0">
                <a:highlight>
                  <a:srgbClr val="00FF00"/>
                </a:highlight>
                <a:latin typeface="Segoe UI Light (Headings)"/>
              </a:rPr>
              <a:t> =&gt; Error = 0.004375 </a:t>
            </a:r>
            <a:endParaRPr lang="en-US" sz="2000" baseline="-25000" dirty="0">
              <a:highlight>
                <a:srgbClr val="00FF00"/>
              </a:highlight>
              <a:latin typeface="Segoe UI Light (Headings)"/>
            </a:endParaRPr>
          </a:p>
          <a:p>
            <a:r>
              <a:rPr lang="en-US" sz="2000" dirty="0">
                <a:latin typeface="Segoe UI Light (Headings)"/>
              </a:rPr>
              <a:t>(1.002)</a:t>
            </a:r>
            <a:r>
              <a:rPr lang="en-US" sz="2000" baseline="-25000" dirty="0">
                <a:latin typeface="Segoe UI Light (Headings)"/>
              </a:rPr>
              <a:t>4</a:t>
            </a:r>
            <a:r>
              <a:rPr lang="en-US" sz="2000" dirty="0">
                <a:latin typeface="Segoe UI Light (Headings)"/>
              </a:rPr>
              <a:t> = (1.03125)</a:t>
            </a:r>
            <a:r>
              <a:rPr lang="en-US" sz="2000" baseline="-25000" dirty="0">
                <a:latin typeface="Segoe UI Light (Headings)"/>
              </a:rPr>
              <a:t>10</a:t>
            </a:r>
            <a:r>
              <a:rPr lang="en-US" sz="2000" dirty="0">
                <a:latin typeface="Segoe UI Light (Headings)"/>
              </a:rPr>
              <a:t>  =&gt; Error = 0.01125</a:t>
            </a:r>
            <a:endParaRPr lang="en-US" sz="2000" baseline="-250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554041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Practice Radix-[8,10,16]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9186671" y="3668009"/>
            <a:ext cx="10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At Home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4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8302</Words>
  <Application>Microsoft Office PowerPoint</Application>
  <PresentationFormat>Widescreen</PresentationFormat>
  <Paragraphs>4818</Paragraphs>
  <Slides>99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Aharoni</vt:lpstr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</dc:creator>
  <cp:lastModifiedBy>Hossein Fani</cp:lastModifiedBy>
  <cp:revision>84</cp:revision>
  <dcterms:created xsi:type="dcterms:W3CDTF">2020-09-10T15:33:51Z</dcterms:created>
  <dcterms:modified xsi:type="dcterms:W3CDTF">2020-09-23T11:42:14Z</dcterms:modified>
</cp:coreProperties>
</file>